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98" r:id="rId4"/>
    <p:sldId id="258" r:id="rId5"/>
    <p:sldId id="259" r:id="rId6"/>
    <p:sldId id="260" r:id="rId7"/>
    <p:sldId id="261" r:id="rId8"/>
    <p:sldId id="262" r:id="rId9"/>
    <p:sldId id="299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96" r:id="rId31"/>
    <p:sldId id="293" r:id="rId32"/>
    <p:sldId id="294" r:id="rId33"/>
    <p:sldId id="292" r:id="rId34"/>
    <p:sldId id="285" r:id="rId35"/>
    <p:sldId id="286" r:id="rId36"/>
    <p:sldId id="287" r:id="rId37"/>
    <p:sldId id="288" r:id="rId38"/>
    <p:sldId id="289" r:id="rId39"/>
    <p:sldId id="301" r:id="rId40"/>
    <p:sldId id="29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FA9C53A-FAF8-46D9-A140-EDA1177115C6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C1CE1B6-1DCE-4A55-B8A0-0ECF9508B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circl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642918"/>
            <a:ext cx="7406640" cy="1472184"/>
          </a:xfrm>
        </p:spPr>
        <p:txBody>
          <a:bodyPr>
            <a:normAutofit/>
          </a:bodyPr>
          <a:lstStyle/>
          <a:p>
            <a:pPr algn="ctr"/>
            <a:r>
              <a:rPr lang="ru-RU" sz="1800" b="0" dirty="0" smtClean="0">
                <a:effectLst/>
              </a:rPr>
              <a:t>Муниципальное  Бюджетное  Общеобразовательное Учреждение</a:t>
            </a:r>
            <a:br>
              <a:rPr lang="ru-RU" sz="1800" b="0" dirty="0" smtClean="0">
                <a:effectLst/>
              </a:rPr>
            </a:br>
            <a:r>
              <a:rPr lang="ru-RU" sz="1800" b="0" dirty="0" smtClean="0">
                <a:effectLst/>
              </a:rPr>
              <a:t>Средняя Общеобразовательная Школа №1</a:t>
            </a:r>
            <a:r>
              <a:rPr lang="ru-RU" sz="1800" b="0" dirty="0" smtClean="0"/>
              <a:t/>
            </a:r>
            <a:br>
              <a:rPr lang="ru-RU" sz="1800" b="0" dirty="0" smtClean="0"/>
            </a:br>
            <a:endParaRPr lang="ru-RU" sz="18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1428736"/>
            <a:ext cx="6480048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«Архитектурная» геометрия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4" y="4071942"/>
            <a:ext cx="32861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Над проектом работала</a:t>
            </a:r>
            <a:r>
              <a:rPr lang="ru-RU" dirty="0" smtClean="0"/>
              <a:t>:</a:t>
            </a:r>
          </a:p>
          <a:p>
            <a:pPr algn="r"/>
            <a:r>
              <a:rPr lang="ru-RU" sz="1600" dirty="0" smtClean="0"/>
              <a:t>Хабарова Дарья</a:t>
            </a:r>
          </a:p>
          <a:p>
            <a:pPr algn="r"/>
            <a:r>
              <a:rPr lang="ru-RU" sz="1600" dirty="0" smtClean="0"/>
              <a:t>Ученица 8 класса, СОШ№1</a:t>
            </a:r>
          </a:p>
          <a:p>
            <a:pPr algn="r"/>
            <a:r>
              <a:rPr lang="ru-RU" sz="1600" dirty="0" smtClean="0"/>
              <a:t>Научный руководитель:</a:t>
            </a:r>
          </a:p>
          <a:p>
            <a:pPr algn="r"/>
            <a:r>
              <a:rPr lang="ru-RU" sz="1600" dirty="0" smtClean="0"/>
              <a:t>Николаева Ирина Николаевна,</a:t>
            </a:r>
          </a:p>
          <a:p>
            <a:pPr algn="r"/>
            <a:r>
              <a:rPr lang="ru-RU" sz="1600" dirty="0" smtClean="0"/>
              <a:t>учитель математики.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8860" y="5715016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г. Юрьев-Польский</a:t>
            </a:r>
          </a:p>
          <a:p>
            <a:pPr algn="ctr"/>
            <a:r>
              <a:rPr lang="ru-RU" sz="1600" dirty="0" smtClean="0"/>
              <a:t>2013г.</a:t>
            </a:r>
            <a:endParaRPr lang="ru-RU" sz="16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785926"/>
            <a:ext cx="3424464" cy="35004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  </a:t>
            </a:r>
            <a:r>
              <a:rPr lang="ru-RU" sz="2000" dirty="0" smtClean="0"/>
              <a:t>Базовая часть здания представляет собой невыпуклую прямую призму. При этом гигантские нависающие объемы также являются призмами, только выпуклыми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Содержимое 3" descr="klub_rusakova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76672"/>
            <a:ext cx="4861774" cy="4309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2844" y="4929198"/>
            <a:ext cx="4857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Клуба имени И.В. </a:t>
            </a:r>
            <a:r>
              <a:rPr lang="ru-RU" sz="1400" dirty="0" err="1"/>
              <a:t>Русакова</a:t>
            </a:r>
            <a:r>
              <a:rPr lang="ru-RU" sz="1400" dirty="0"/>
              <a:t> в Москве. Это здание построено в 1929г. по проекту архитектора К.Мельникова.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131870"/>
            <a:ext cx="3829048" cy="57261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Некоторые архитектурные сооружения имеют довольно простую форму. Например, башня с часами.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bashn_chas1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714356"/>
            <a:ext cx="3959870" cy="52349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001056" cy="2928958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имени или названии здания закрепляются названия геометрических фигур. Так, здание военного ведомства США носит название «Пентагон», что означает пятиугольник. Заметим, что в названии усыпальниц египетских фараонах используется название пространственной геометрической фигуры – пирамиды. </a:t>
            </a:r>
            <a:endParaRPr lang="ru-RU" sz="2000" dirty="0"/>
          </a:p>
        </p:txBody>
      </p:sp>
      <p:pic>
        <p:nvPicPr>
          <p:cNvPr id="4" name="Содержимое 3" descr="Пентагон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68960"/>
            <a:ext cx="3926240" cy="321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ops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068960"/>
            <a:ext cx="4034158" cy="309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428604"/>
            <a:ext cx="4648030" cy="40719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Чаще в архитектурном сооружении сочетаются различные геометрические фигуры. Например, в Спасской башне Московского кремля в </a:t>
            </a:r>
            <a:br>
              <a:rPr lang="ru-RU" sz="2000" dirty="0" smtClean="0"/>
            </a:br>
            <a:r>
              <a:rPr lang="ru-RU" sz="2000" dirty="0" smtClean="0"/>
              <a:t>основании можно увидеть прямой параллелепипед, переходящий в средней части в фигуру, приближающуюся к цилиндру, завершается же она пирамидой. </a:t>
            </a:r>
            <a:br>
              <a:rPr lang="ru-RU" sz="2000" dirty="0" smtClean="0"/>
            </a:br>
            <a:r>
              <a:rPr lang="ru-RU" sz="1800" dirty="0" smtClean="0"/>
              <a:t> </a:t>
            </a:r>
            <a:endParaRPr lang="ru-RU" sz="1600" dirty="0"/>
          </a:p>
        </p:txBody>
      </p:sp>
      <p:pic>
        <p:nvPicPr>
          <p:cNvPr id="4" name="Содержимое 3" descr="400px-Kremlin_Spasskaya_Tow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19" y="836712"/>
            <a:ext cx="3747419" cy="4968552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572008"/>
            <a:ext cx="7858180" cy="164307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             Зодчие Древней Руси часто использовали для куполов церквей и колоколен так называемые шатровые покрытия и купола в форме луковки. Примером этого может служить церковь Ильи Пророка в Ярославле. </a:t>
            </a:r>
            <a:endParaRPr lang="ru-RU" sz="2000" dirty="0"/>
          </a:p>
        </p:txBody>
      </p:sp>
      <p:pic>
        <p:nvPicPr>
          <p:cNvPr id="5" name="Содержимое 4" descr="Безымянный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571480"/>
            <a:ext cx="250033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er_ilii_proroka_yrosl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350046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4429124" cy="42862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Яркий стиль – средневековая готика. Готические сооружения были устремлены ввысь, поражали величественностью, главным образом за счет высоты. И в их формах также широко использовались пирамиды и конусы, которые соответствовали общей идее – стремлению вверх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pic>
        <p:nvPicPr>
          <p:cNvPr id="4" name="Рисунок 3" descr="Го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992" y="908720"/>
            <a:ext cx="4644008" cy="474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1000108"/>
            <a:ext cx="4786346" cy="457203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    В архитектурном стиле «Хай Тек», вся конструкция открыта для обозрения. Пример, своеобразной прародительницей этого стиля может служить Эйфелева башня .</a:t>
            </a:r>
            <a:endParaRPr lang="ru-RU" sz="2000" dirty="0"/>
          </a:p>
        </p:txBody>
      </p:sp>
      <p:pic>
        <p:nvPicPr>
          <p:cNvPr id="4" name="Содержимое 3" descr="IMG_6596[1]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64704"/>
            <a:ext cx="3429024" cy="552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4138618" cy="492922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Стоечно-балочная система, с  точки зрения геометрии, представляет собой многогранник, который получится, если мысленно на два вертикально стоящих прямоугольных параллелепипеда поставить ещё один прямоугольный параллелепипед.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Содержимое 3" descr="12386786729e7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785794"/>
            <a:ext cx="3514743" cy="4009213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143380"/>
            <a:ext cx="7429552" cy="192882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                С появлением арочно-сводчатой конструкции в архитектуру прямых, линей и плоскостей, вошли окружности, круги, сферы и круговые цилиндры. </a:t>
            </a:r>
            <a:endParaRPr lang="ru-RU" sz="1600" dirty="0"/>
          </a:p>
        </p:txBody>
      </p:sp>
      <p:pic>
        <p:nvPicPr>
          <p:cNvPr id="4" name="Содержимое 3" descr="C:\Documents and Settings\Admin\Мои документы\фотки\Надо\arche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9558" y="1124744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52962" y="65244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panteon2[1]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638196"/>
            <a:ext cx="4035298" cy="3800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357298"/>
            <a:ext cx="3500462" cy="23574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100" dirty="0" smtClean="0"/>
              <a:t>                       Стрельчатая арка состоит из двух дуг окружности одного радиуса.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Documents and Settings\Admin\Мои документы\фотки\Надо\3187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4286280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trelch_arka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4607727"/>
            <a:ext cx="442798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Введение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7858180" cy="5643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Идея </a:t>
            </a:r>
            <a:r>
              <a:rPr lang="ru-RU" sz="2000" dirty="0" smtClean="0"/>
              <a:t>моего исследования – изучение взаимосвязи геометрии с архитектурой.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Цель 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моей работы – исследование взаимосвязи геометрии и архитектуры.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Задачи нашего исследования:</a:t>
            </a:r>
          </a:p>
          <a:p>
            <a:pPr lvl="0"/>
            <a:r>
              <a:rPr lang="ru-RU" sz="2000" dirty="0" smtClean="0"/>
              <a:t>      Изучить литературу о взаимосвязи геометрии и архитектуры.</a:t>
            </a:r>
          </a:p>
          <a:p>
            <a:r>
              <a:rPr lang="ru-RU" sz="2000" dirty="0" smtClean="0"/>
              <a:t>      Рассмотреть геометрические формы в разных архитектурных стилях и как гарант прочности конструкций.</a:t>
            </a:r>
          </a:p>
          <a:p>
            <a:r>
              <a:rPr lang="ru-RU" sz="2000" dirty="0" smtClean="0"/>
              <a:t>      Рассмотреть наиболее интересные архитектурные сооружения нашего города и выяснить, какие геометрические формы в них встречаются.</a:t>
            </a:r>
          </a:p>
          <a:p>
            <a:r>
              <a:rPr lang="ru-RU" sz="2000" dirty="0" smtClean="0"/>
              <a:t>      Провести опрос между младших и средних классов и сделать вывод с получившимися данными.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Гипотеза: </a:t>
            </a:r>
            <a:r>
              <a:rPr lang="ru-RU" sz="2000" dirty="0" smtClean="0"/>
              <a:t>Все здания, которые нас окружают – это геометрические фигуры.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>
              <a:buNone/>
            </a:pPr>
            <a:endParaRPr lang="ru-RU" sz="1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467600" cy="228601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        Арочная конструкция послужила прототипом каркасной конструкции, которая сегодня используется в качестве основной при возведении современных сооружений из металла, стекла и бетона. Достаточно вспомнить конструкции известных башен: Эйфелевой башни в Париже и телебашни на Шаболовке. </a:t>
            </a:r>
            <a:endParaRPr lang="ru-RU" sz="1600" dirty="0"/>
          </a:p>
        </p:txBody>
      </p:sp>
      <p:pic>
        <p:nvPicPr>
          <p:cNvPr id="4" name="Содержимое 3" descr="shabolovka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4429156" cy="37147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IMG_6596[1]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857364"/>
            <a:ext cx="2643206" cy="344329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dno_giper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48680"/>
            <a:ext cx="228601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gipar-copy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9792" y="3933056"/>
            <a:ext cx="3214710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668161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3771909" cy="2828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714752"/>
            <a:ext cx="4024314" cy="251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14356"/>
            <a:ext cx="3009904" cy="225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86124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14290"/>
            <a:ext cx="3238503" cy="2590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571876"/>
            <a:ext cx="3381364" cy="2262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5ea4d_7f6550b1_X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357562"/>
            <a:ext cx="4357875" cy="2533015"/>
          </a:xfrm>
        </p:spPr>
      </p:pic>
      <p:pic>
        <p:nvPicPr>
          <p:cNvPr id="5" name="Рисунок 4" descr="povor-si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857232"/>
            <a:ext cx="3157555" cy="3317721"/>
          </a:xfrm>
          <a:prstGeom prst="rect">
            <a:avLst/>
          </a:prstGeom>
        </p:spPr>
      </p:pic>
      <p:pic>
        <p:nvPicPr>
          <p:cNvPr id="6" name="Рисунок 5" descr="peren-sim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85728"/>
            <a:ext cx="4845352" cy="2476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Documents and Settings\Admin\Мои документы\фотки\Надо\Egyptians_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3214710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Documents and Settings\Admin\Мои документы\фотки\Надо\excurs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143116"/>
            <a:ext cx="4057672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2497[1]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599656" cy="3881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428604"/>
            <a:ext cx="82867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Соблюдение симметрии является первым правилом архитектора при проектировании любого сооружения. Стоит только посмотреть на великолепное произведение А.Н.Воронихина Казанский собор в Санкт- Петербурге, чтобы убедиться в этом 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013176"/>
            <a:ext cx="8501122" cy="146581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       </a:t>
            </a:r>
            <a:r>
              <a:rPr lang="ru-RU" dirty="0" err="1" smtClean="0"/>
              <a:t>Антисимметрия</a:t>
            </a:r>
            <a:r>
              <a:rPr lang="ru-RU" dirty="0" smtClean="0"/>
              <a:t> – это противоположность симметрии, ее отсутствие. Примером </a:t>
            </a:r>
            <a:r>
              <a:rPr lang="ru-RU" dirty="0" err="1" smtClean="0"/>
              <a:t>антисимметрии</a:t>
            </a:r>
            <a:r>
              <a:rPr lang="ru-RU" dirty="0" smtClean="0"/>
              <a:t> в архитектуре является Собор Василия Блаженного в Москве,  где симметрия отсутствует полностью в сооружении в целом. </a:t>
            </a:r>
          </a:p>
          <a:p>
            <a:endParaRPr lang="ru-RU" dirty="0"/>
          </a:p>
        </p:txBody>
      </p:sp>
      <p:pic>
        <p:nvPicPr>
          <p:cNvPr id="4" name="Рисунок 3" descr="268028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976" y="116632"/>
            <a:ext cx="7056784" cy="4726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kater_dvor2_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357430"/>
            <a:ext cx="5857916" cy="40719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357166"/>
            <a:ext cx="55721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</a:t>
            </a:r>
            <a:r>
              <a:rPr lang="ru-RU" dirty="0" err="1" smtClean="0"/>
              <a:t>Диссимметрия</a:t>
            </a:r>
            <a:r>
              <a:rPr lang="ru-RU" dirty="0" smtClean="0"/>
              <a:t> </a:t>
            </a:r>
            <a:r>
              <a:rPr lang="ru-RU" dirty="0"/>
              <a:t>– это частичное отсутствие симметрии, расстройство симметрии, выраженное в наличии одних симметричных свойств и отсутствии других. Примером </a:t>
            </a:r>
            <a:r>
              <a:rPr lang="ru-RU" dirty="0" err="1"/>
              <a:t>диссимметрии</a:t>
            </a:r>
            <a:r>
              <a:rPr lang="ru-RU" dirty="0"/>
              <a:t> в архитектурном сооружении может служить Екатерининский </a:t>
            </a:r>
            <a:r>
              <a:rPr lang="ru-RU" dirty="0" smtClean="0"/>
              <a:t>дворец.</a:t>
            </a:r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67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 algn="r">
              <a:buNone/>
            </a:pPr>
            <a:r>
              <a:rPr lang="ru-RU" dirty="0"/>
              <a:t>«Вдохновение есть расположение души к живейшему принятию впечатлений и соображению понятий, следственно, и объяснению оных. Вдохновение нужно в геометрии, как и в поэзии.»</a:t>
            </a:r>
          </a:p>
          <a:p>
            <a:pPr marL="36576" indent="0" algn="r">
              <a:buNone/>
            </a:pPr>
            <a:r>
              <a:rPr lang="ru-RU" dirty="0"/>
              <a:t>А.С. Пушкин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4089434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456384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548680"/>
            <a:ext cx="19442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28184" y="548680"/>
            <a:ext cx="20162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776" y="548680"/>
            <a:ext cx="35283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7655859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0224" y="552589"/>
            <a:ext cx="2249619" cy="280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655"/>
            <a:ext cx="3633838" cy="324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2016224" cy="306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75241"/>
            <a:ext cx="4248472" cy="28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3124189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56992"/>
            <a:ext cx="331236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312368" cy="320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680" y="188640"/>
            <a:ext cx="61206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042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6974"/>
            <a:ext cx="3897816" cy="275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учитель\Desktop\DSCN31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4236"/>
            <a:ext cx="5703441" cy="323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esktop\DSCN31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687217" cy="276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660719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esktop\DSCN31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63543" y="2635940"/>
            <a:ext cx="4104456" cy="387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391" y="260648"/>
            <a:ext cx="4742656" cy="35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F17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42875"/>
            <a:ext cx="9334500" cy="7000875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F17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DSCN31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учитель\Desktop\DSCN31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54678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F18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4071934" cy="3053951"/>
          </a:xfrm>
        </p:spPr>
      </p:pic>
      <p:pic>
        <p:nvPicPr>
          <p:cNvPr id="5" name="Рисунок 4" descr="DSCF18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14290"/>
            <a:ext cx="4143372" cy="3107529"/>
          </a:xfrm>
          <a:prstGeom prst="rect">
            <a:avLst/>
          </a:prstGeom>
        </p:spPr>
      </p:pic>
      <p:pic>
        <p:nvPicPr>
          <p:cNvPr id="6" name="Рисунок 5" descr="DSCF18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3429000"/>
            <a:ext cx="4357718" cy="3268289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7467600" cy="11430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Ученые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0010-026-Eratosfen-Kirenskij-276-g.-do-n.e.-194-g.-do-n.e.-Grecheskij-uchennyj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714356"/>
            <a:ext cx="3651783" cy="4786346"/>
          </a:xfrm>
        </p:spPr>
      </p:pic>
      <p:sp>
        <p:nvSpPr>
          <p:cNvPr id="6" name="TextBox 5"/>
          <p:cNvSpPr txBox="1"/>
          <p:nvPr/>
        </p:nvSpPr>
        <p:spPr>
          <a:xfrm>
            <a:off x="4572000" y="3500438"/>
            <a:ext cx="3286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 smtClean="0"/>
              <a:t>Евкли́д</a:t>
            </a:r>
            <a:r>
              <a:rPr lang="ru-RU" sz="2000" dirty="0" smtClean="0"/>
              <a:t> (300 л. До н. э.) – древнегреческий математик, автор первого из дошедших до нас теоретических трактатов по математике. </a:t>
            </a:r>
            <a:endParaRPr lang="ru-RU" sz="20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857232"/>
            <a:ext cx="7467600" cy="49403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«Красота форм достигается не средствами «косметики», а вытекает из сущности конструкции. Сама по себе форма является почти законом усилий, которые она должна воспринять».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   </a:t>
            </a:r>
            <a:r>
              <a:rPr lang="ru-RU" sz="2000" dirty="0" err="1" smtClean="0"/>
              <a:t>Вейдлингер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20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3543296" cy="478634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Рене́ </a:t>
            </a:r>
            <a:r>
              <a:rPr lang="ru-RU" sz="1800" dirty="0" err="1" smtClean="0"/>
              <a:t>Дека́рт</a:t>
            </a:r>
            <a:r>
              <a:rPr lang="ru-RU" sz="1800" dirty="0" smtClean="0"/>
              <a:t> (31 марта 1596, 11 февраля 1650) — французский философ, математик, механик, физик и физиолог, создатель аналитической геометрии и современной алгебраической символики, автор метода радикального сомнения в философии, механицизма в физике, предтеча рефлексологии.</a:t>
            </a:r>
            <a:endParaRPr lang="ru-RU" sz="1800" dirty="0"/>
          </a:p>
        </p:txBody>
      </p:sp>
      <p:pic>
        <p:nvPicPr>
          <p:cNvPr id="4" name="Содержимое 3" descr="9092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285728"/>
            <a:ext cx="3043238" cy="43473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643182"/>
            <a:ext cx="3071834" cy="3225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Блез </a:t>
            </a:r>
            <a:r>
              <a:rPr lang="ru-RU" sz="2000" dirty="0" err="1" smtClean="0"/>
              <a:t>Паска́ль</a:t>
            </a:r>
            <a:r>
              <a:rPr lang="ru-RU" sz="2000" dirty="0" smtClean="0"/>
              <a:t> (19 июня 1623 — 19 августа) — французский математик, механик, физик, литератор и философ. </a:t>
            </a:r>
            <a:endParaRPr lang="ru-RU" sz="2000" dirty="0"/>
          </a:p>
        </p:txBody>
      </p:sp>
      <p:pic>
        <p:nvPicPr>
          <p:cNvPr id="4" name="Содержимое 3" descr="4047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3714776" cy="50720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500306"/>
            <a:ext cx="3643338" cy="415449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Феликс Христиан Клейн (1849—1925) — немецкий математик и педагог. Член Берлинской академии наук (1913), иностранный член-корреспондент Петербургской академии наук .</a:t>
            </a:r>
            <a:endParaRPr lang="ru-RU" sz="2000" dirty="0"/>
          </a:p>
        </p:txBody>
      </p:sp>
      <p:pic>
        <p:nvPicPr>
          <p:cNvPr id="4" name="Содержимое 3" descr="pi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642918"/>
            <a:ext cx="3711441" cy="48577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071678"/>
            <a:ext cx="3638552" cy="3654428"/>
          </a:xfrm>
        </p:spPr>
        <p:txBody>
          <a:bodyPr>
            <a:normAutofit/>
          </a:bodyPr>
          <a:lstStyle/>
          <a:p>
            <a:r>
              <a:rPr lang="ru-RU" sz="1800" dirty="0" err="1" smtClean="0"/>
              <a:t>Ле</a:t>
            </a:r>
            <a:r>
              <a:rPr lang="ru-RU" sz="1800" dirty="0" smtClean="0"/>
              <a:t> Корбюзье (6 октября 1887— 27 августа 1965) — французский архитектор швейцарского происхождения, пионер </a:t>
            </a:r>
            <a:r>
              <a:rPr lang="ru-RU" sz="2000" dirty="0" smtClean="0"/>
              <a:t>модернизма, представитель архитектуры интернационального стиля, художник и дизайнер.</a:t>
            </a:r>
            <a:endParaRPr lang="ru-RU" sz="2000" dirty="0"/>
          </a:p>
        </p:txBody>
      </p:sp>
      <p:pic>
        <p:nvPicPr>
          <p:cNvPr id="4" name="Содержимое 3" descr="le_cor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3538480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3615241" cy="2554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789040"/>
            <a:ext cx="3700463" cy="2676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429925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Результаты опроса среди 8-ых классов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17998" y="3181618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Результаты опроса среди 2-ых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7685959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455</TotalTime>
  <Words>714</Words>
  <Application>Microsoft Office PowerPoint</Application>
  <PresentationFormat>Экран (4:3)</PresentationFormat>
  <Paragraphs>48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Техническая</vt:lpstr>
      <vt:lpstr>Муниципальное  Бюджетное  Общеобразовательное Учреждение Средняя Общеобразовательная Школа №1 </vt:lpstr>
      <vt:lpstr>Введение</vt:lpstr>
      <vt:lpstr>Слайд 3</vt:lpstr>
      <vt:lpstr>Ученые</vt:lpstr>
      <vt:lpstr>Рене́ Дека́рт (31 марта 1596, 11 февраля 1650) — французский философ, математик, механик, физик и физиолог, создатель аналитической геометрии и современной алгебраической символики, автор метода радикального сомнения в философии, механицизма в физике, предтеча рефлексологии.</vt:lpstr>
      <vt:lpstr>Блез Паска́ль (19 июня 1623 — 19 августа) — французский математик, механик, физик, литератор и философ. </vt:lpstr>
      <vt:lpstr>Феликс Христиан Клейн (1849—1925) — немецкий математик и педагог. Член Берлинской академии наук (1913), иностранный член-корреспондент Петербургской академии наук .</vt:lpstr>
      <vt:lpstr>Ле Корбюзье (6 октября 1887— 27 августа 1965) — французский архитектор швейцарского происхождения, пионер модернизма, представитель архитектуры интернационального стиля, художник и дизайнер.</vt:lpstr>
      <vt:lpstr>Слайд 9</vt:lpstr>
      <vt:lpstr>        Базовая часть здания представляет собой невыпуклую прямую призму. При этом гигантские нависающие объемы также являются призмами, только выпуклыми.</vt:lpstr>
      <vt:lpstr>Некоторые архитектурные сооружения имеют довольно простую форму. Например, башня с часами. </vt:lpstr>
      <vt:lpstr>В имени или названии здания закрепляются названия геометрических фигур. Так, здание военного ведомства США носит название «Пентагон», что означает пятиугольник. Заметим, что в названии усыпальниц египетских фараонах используется название пространственной геометрической фигуры – пирамиды. </vt:lpstr>
      <vt:lpstr>                   Чаще в архитектурном сооружении сочетаются различные геометрические фигуры. Например, в Спасской башне Московского кремля в  основании можно увидеть прямой параллелепипед, переходящий в средней части в фигуру, приближающуюся к цилиндру, завершается же она пирамидой.   </vt:lpstr>
      <vt:lpstr>                     Зодчие Древней Руси часто использовали для куполов церквей и колоколен так называемые шатровые покрытия и купола в форме луковки. Примером этого может служить церковь Ильи Пророка в Ярославле. </vt:lpstr>
      <vt:lpstr>        Яркий стиль – средневековая готика. Готические сооружения были устремлены ввысь, поражали величественностью, главным образом за счет высоты. И в их формах также широко использовались пирамиды и конусы, которые соответствовали общей идее – стремлению вверх. </vt:lpstr>
      <vt:lpstr>            В архитектурном стиле «Хай Тек», вся конструкция открыта для обозрения. Пример, своеобразной прародительницей этого стиля может служить Эйфелева башня .</vt:lpstr>
      <vt:lpstr>Стоечно-балочная система, с  точки зрения геометрии, представляет собой многогранник, который получится, если мысленно на два вертикально стоящих прямоугольных параллелепипеда поставить ещё один прямоугольный параллелепипед.  </vt:lpstr>
      <vt:lpstr>                    С появлением арочно-сводчатой конструкции в архитектуру прямых, линей и плоскостей, вошли окружности, круги, сферы и круговые цилиндры. </vt:lpstr>
      <vt:lpstr>Слайд 19</vt:lpstr>
      <vt:lpstr>         Арочная конструкция послужила прототипом каркасной конструкции, которая сегодня используется в качестве основной при возведении современных сооружений из металла, стекла и бетона. Достаточно вспомнить конструкции известных башен: Эйфелевой башни в Париже и телебашни на Шаболовке.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      «Красота форм достигается не средствами «косметики», а вытекает из сущности конструкции. Сама по себе форма является почти законом усилий, которые она должна воспринять».                                                                                     Вейдлингер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№1</dc:title>
  <dc:creator>Admin</dc:creator>
  <cp:lastModifiedBy>Ирина</cp:lastModifiedBy>
  <cp:revision>47</cp:revision>
  <dcterms:created xsi:type="dcterms:W3CDTF">2013-02-20T15:50:49Z</dcterms:created>
  <dcterms:modified xsi:type="dcterms:W3CDTF">2013-03-17T18:24:18Z</dcterms:modified>
</cp:coreProperties>
</file>